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94" r:id="rId1"/>
  </p:sldMasterIdLst>
  <p:notesMasterIdLst>
    <p:notesMasterId r:id="rId21"/>
  </p:notesMasterIdLst>
  <p:handoutMasterIdLst>
    <p:handoutMasterId r:id="rId22"/>
  </p:handoutMasterIdLst>
  <p:sldIdLst>
    <p:sldId id="280" r:id="rId2"/>
    <p:sldId id="944" r:id="rId3"/>
    <p:sldId id="945" r:id="rId4"/>
    <p:sldId id="902" r:id="rId5"/>
    <p:sldId id="940" r:id="rId6"/>
    <p:sldId id="826" r:id="rId7"/>
    <p:sldId id="947" r:id="rId8"/>
    <p:sldId id="929" r:id="rId9"/>
    <p:sldId id="948" r:id="rId10"/>
    <p:sldId id="942" r:id="rId11"/>
    <p:sldId id="937" r:id="rId12"/>
    <p:sldId id="941" r:id="rId13"/>
    <p:sldId id="950" r:id="rId14"/>
    <p:sldId id="943" r:id="rId15"/>
    <p:sldId id="938" r:id="rId16"/>
    <p:sldId id="949" r:id="rId17"/>
    <p:sldId id="856" r:id="rId18"/>
    <p:sldId id="611" r:id="rId19"/>
    <p:sldId id="645" r:id="rId20"/>
  </p:sldIdLst>
  <p:sldSz cx="9144000" cy="6858000" type="screen4x3"/>
  <p:notesSz cx="68580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6" autoAdjust="0"/>
    <p:restoredTop sz="57895" autoAdjust="0"/>
  </p:normalViewPr>
  <p:slideViewPr>
    <p:cSldViewPr>
      <p:cViewPr varScale="1">
        <p:scale>
          <a:sx n="55" d="100"/>
          <a:sy n="55" d="100"/>
        </p:scale>
        <p:origin x="-104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4002" y="-8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61963"/>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25603" name="Rectangle 3"/>
          <p:cNvSpPr>
            <a:spLocks noGrp="1" noChangeArrowheads="1"/>
          </p:cNvSpPr>
          <p:nvPr>
            <p:ph type="dt" sz="quarter" idx="1"/>
          </p:nvPr>
        </p:nvSpPr>
        <p:spPr bwMode="auto">
          <a:xfrm>
            <a:off x="3886200" y="0"/>
            <a:ext cx="2971800" cy="461963"/>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25604" name="Rectangle 4"/>
          <p:cNvSpPr>
            <a:spLocks noGrp="1" noChangeArrowheads="1"/>
          </p:cNvSpPr>
          <p:nvPr>
            <p:ph type="ftr" sz="quarter" idx="2"/>
          </p:nvPr>
        </p:nvSpPr>
        <p:spPr bwMode="auto">
          <a:xfrm>
            <a:off x="0" y="8847138"/>
            <a:ext cx="2971800" cy="461962"/>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25605" name="Rectangle 5"/>
          <p:cNvSpPr>
            <a:spLocks noGrp="1" noChangeArrowheads="1"/>
          </p:cNvSpPr>
          <p:nvPr>
            <p:ph type="sldNum" sz="quarter" idx="3"/>
          </p:nvPr>
        </p:nvSpPr>
        <p:spPr bwMode="auto">
          <a:xfrm>
            <a:off x="3886200" y="8847138"/>
            <a:ext cx="2971800" cy="461962"/>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0C19235-4C1F-4EEC-AAE1-1F4F2F8D8EB1}" type="slidenum">
              <a:rPr lang="en-US"/>
              <a:pPr>
                <a:defRPr/>
              </a:pPr>
              <a:t>‹#›</a:t>
            </a:fld>
            <a:endParaRPr lang="en-US" dirty="0"/>
          </a:p>
        </p:txBody>
      </p:sp>
    </p:spTree>
    <p:extLst>
      <p:ext uri="{BB962C8B-B14F-4D97-AF65-F5344CB8AC3E}">
        <p14:creationId xmlns:p14="http://schemas.microsoft.com/office/powerpoint/2010/main" val="3052354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61963"/>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29699" name="Rectangle 3"/>
          <p:cNvSpPr>
            <a:spLocks noGrp="1" noChangeArrowheads="1"/>
          </p:cNvSpPr>
          <p:nvPr>
            <p:ph type="dt" idx="1"/>
          </p:nvPr>
        </p:nvSpPr>
        <p:spPr bwMode="auto">
          <a:xfrm>
            <a:off x="3886200" y="0"/>
            <a:ext cx="2971800" cy="461963"/>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265220" name="Rectangle 4"/>
          <p:cNvSpPr>
            <a:spLocks noGrp="1" noRot="1" noChangeAspect="1" noChangeArrowheads="1" noTextEdit="1"/>
          </p:cNvSpPr>
          <p:nvPr>
            <p:ph type="sldImg" idx="2"/>
          </p:nvPr>
        </p:nvSpPr>
        <p:spPr bwMode="auto">
          <a:xfrm>
            <a:off x="1120775" y="692150"/>
            <a:ext cx="4616450" cy="3462338"/>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914400" y="4384675"/>
            <a:ext cx="5029200" cy="4232275"/>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9702" name="Rectangle 6"/>
          <p:cNvSpPr>
            <a:spLocks noGrp="1" noChangeArrowheads="1"/>
          </p:cNvSpPr>
          <p:nvPr>
            <p:ph type="ftr" sz="quarter" idx="4"/>
          </p:nvPr>
        </p:nvSpPr>
        <p:spPr bwMode="auto">
          <a:xfrm>
            <a:off x="0" y="8847138"/>
            <a:ext cx="2971800" cy="461962"/>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29703" name="Rectangle 7"/>
          <p:cNvSpPr>
            <a:spLocks noGrp="1" noChangeArrowheads="1"/>
          </p:cNvSpPr>
          <p:nvPr>
            <p:ph type="sldNum" sz="quarter" idx="5"/>
          </p:nvPr>
        </p:nvSpPr>
        <p:spPr bwMode="auto">
          <a:xfrm>
            <a:off x="3886200" y="8847138"/>
            <a:ext cx="2971800" cy="461962"/>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67A3B9A-BB6C-432F-8F6F-DF8154423784}" type="slidenum">
              <a:rPr lang="en-US"/>
              <a:pPr>
                <a:defRPr/>
              </a:pPr>
              <a:t>‹#›</a:t>
            </a:fld>
            <a:endParaRPr lang="en-US" dirty="0"/>
          </a:p>
        </p:txBody>
      </p:sp>
    </p:spTree>
    <p:extLst>
      <p:ext uri="{BB962C8B-B14F-4D97-AF65-F5344CB8AC3E}">
        <p14:creationId xmlns:p14="http://schemas.microsoft.com/office/powerpoint/2010/main" val="7113343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D54237BB-F60C-49C9-8DEE-35BECC82EB89}" type="slidenum">
              <a:rPr lang="en-US" smtClean="0"/>
              <a:pPr/>
              <a:t>1</a:t>
            </a:fld>
            <a:endParaRPr lang="en-US" dirty="0" smtClean="0"/>
          </a:p>
        </p:txBody>
      </p:sp>
      <p:sp>
        <p:nvSpPr>
          <p:cNvPr id="266243" name="Rectangle 2"/>
          <p:cNvSpPr>
            <a:spLocks noGrp="1" noRot="1" noChangeAspect="1" noChangeArrowheads="1" noTextEdit="1"/>
          </p:cNvSpPr>
          <p:nvPr>
            <p:ph type="sldImg"/>
          </p:nvPr>
        </p:nvSpPr>
        <p:spPr>
          <a:xfrm>
            <a:off x="1114425" y="703263"/>
            <a:ext cx="4630738" cy="3473450"/>
          </a:xfrm>
          <a:ln/>
        </p:spPr>
      </p:sp>
      <p:sp>
        <p:nvSpPr>
          <p:cNvPr id="266244" name="Rectangle 3"/>
          <p:cNvSpPr>
            <a:spLocks noGrp="1" noChangeArrowheads="1"/>
          </p:cNvSpPr>
          <p:nvPr>
            <p:ph type="body" idx="1"/>
          </p:nvPr>
        </p:nvSpPr>
        <p:spPr>
          <a:xfrm>
            <a:off x="914400" y="4416425"/>
            <a:ext cx="5029200" cy="4183063"/>
          </a:xfrm>
          <a:noFill/>
          <a:ln w="9525"/>
        </p:spPr>
        <p:txBody>
          <a:bodyPr/>
          <a:lstStyle/>
          <a:p>
            <a:r>
              <a:rPr lang="en-US" dirty="0" smtClean="0"/>
              <a:t>Thanks for the opportunity</a:t>
            </a:r>
            <a:r>
              <a:rPr lang="en-US" baseline="0" dirty="0" smtClean="0"/>
              <a:t> to speak.</a:t>
            </a:r>
          </a:p>
          <a:p>
            <a:endParaRPr lang="en-US" baseline="0" dirty="0" smtClean="0"/>
          </a:p>
          <a:p>
            <a:r>
              <a:rPr lang="en-US" baseline="0" dirty="0" smtClean="0"/>
              <a:t>I’ve worked for Lynden 20 years this spring. Prior to working for Lynden I worked for a heavy equipment dealership. We had equipment from Dutch Harbor to Prudhoe Bay with mechanics working all the way to Antarctica</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Know your freight and recognize that there are often different requirements for shipping to Alaska than</a:t>
            </a:r>
            <a:r>
              <a:rPr lang="en-US" baseline="0" dirty="0" smtClean="0"/>
              <a:t> transportation within the lower 48 states. Shipping structural steel is a prime example of different shipping requirements. Structural steel traveling to Interior Alaska often travels via ocean, rail and highway and all have slightly different shipping requirements. In the states many shippers will use a soft wood as dunnage for steel, soft wood is not suitable for transit via water carriers and will often be rejected and will require the loads to be taken apart and reworked before they can travel beyond the port of Seattle. Reworking loads causes extra time and money to shippers. When working on projects make sure your shipper and carrier understand what the freight is an you understand what the requirements are</a:t>
            </a:r>
            <a:endParaRPr lang="en-US" sz="1200" b="0" i="0" u="none" strike="noStrike" kern="1200" baseline="0" dirty="0" smtClean="0">
              <a:solidFill>
                <a:schemeClr val="tx1"/>
              </a:solidFill>
              <a:latin typeface="Times New Roman" pitchFamily="18" charset="0"/>
              <a:ea typeface="+mn-ea"/>
              <a:cs typeface="+mn-cs"/>
            </a:endParaRPr>
          </a:p>
          <a:p>
            <a:r>
              <a:rPr lang="en-US" sz="1200" b="0" i="0" u="none" strike="noStrike" kern="1200" baseline="0" dirty="0" smtClean="0">
                <a:solidFill>
                  <a:schemeClr val="tx1"/>
                </a:solidFill>
                <a:latin typeface="Times New Roman" pitchFamily="18" charset="0"/>
                <a:ea typeface="+mn-ea"/>
                <a:cs typeface="+mn-cs"/>
              </a:rPr>
              <a:t> </a:t>
            </a:r>
          </a:p>
          <a:p>
            <a:r>
              <a:rPr lang="en-US" sz="1200" b="0" i="0" u="none" strike="noStrike" kern="1200" baseline="0" dirty="0" smtClean="0">
                <a:solidFill>
                  <a:schemeClr val="tx1"/>
                </a:solidFill>
                <a:latin typeface="Times New Roman" pitchFamily="18" charset="0"/>
                <a:ea typeface="+mn-ea"/>
                <a:cs typeface="+mn-cs"/>
              </a:rPr>
              <a:t> Steel on steel loading is prohibited. </a:t>
            </a:r>
          </a:p>
          <a:p>
            <a:r>
              <a:rPr lang="en-US" sz="1200" b="0" i="0" u="none" strike="noStrike" kern="1200" baseline="0" dirty="0" smtClean="0">
                <a:solidFill>
                  <a:schemeClr val="tx1"/>
                </a:solidFill>
                <a:latin typeface="Times New Roman" pitchFamily="18" charset="0"/>
                <a:ea typeface="+mn-ea"/>
                <a:cs typeface="+mn-cs"/>
              </a:rPr>
              <a:t> All dunnage must be wider than it is high. </a:t>
            </a:r>
          </a:p>
          <a:p>
            <a:r>
              <a:rPr lang="en-US" sz="1200" b="0" i="0" u="none" strike="noStrike" kern="1200" baseline="0" dirty="0" smtClean="0">
                <a:solidFill>
                  <a:schemeClr val="tx1"/>
                </a:solidFill>
                <a:latin typeface="Times New Roman" pitchFamily="18" charset="0"/>
                <a:ea typeface="+mn-ea"/>
                <a:cs typeface="+mn-cs"/>
              </a:rPr>
              <a:t> Multiple pieces of blocking or dunnage stacked in layers must be firmly nailed to each other. </a:t>
            </a:r>
          </a:p>
          <a:p>
            <a:r>
              <a:rPr lang="en-US" sz="1200" b="0" i="0" u="none" strike="noStrike" kern="1200" baseline="0" dirty="0" smtClean="0">
                <a:solidFill>
                  <a:schemeClr val="tx1"/>
                </a:solidFill>
                <a:latin typeface="Times New Roman" pitchFamily="18" charset="0"/>
                <a:ea typeface="+mn-ea"/>
                <a:cs typeface="+mn-cs"/>
              </a:rPr>
              <a:t> Dunnage should be of sufficient size and number to easily support the load. 4 x 4’s preferably of hardwood construction are recommended. </a:t>
            </a:r>
          </a:p>
          <a:p>
            <a:r>
              <a:rPr lang="en-US" sz="1200" b="0" i="0" u="none" strike="noStrike" kern="1200" baseline="0" dirty="0" smtClean="0">
                <a:solidFill>
                  <a:schemeClr val="tx1"/>
                </a:solidFill>
                <a:latin typeface="Times New Roman" pitchFamily="18" charset="0"/>
                <a:ea typeface="+mn-ea"/>
                <a:cs typeface="+mn-cs"/>
              </a:rPr>
              <a:t> Cross beams should be located approx.. 8 inches inboard each end of the load and spaced equally along its length, no greater than 8’ apart. </a:t>
            </a:r>
          </a:p>
          <a:p>
            <a:r>
              <a:rPr lang="en-US" sz="1200" b="0" i="0" u="none" strike="noStrike" kern="1200" baseline="0" dirty="0" smtClean="0">
                <a:solidFill>
                  <a:schemeClr val="tx1"/>
                </a:solidFill>
                <a:latin typeface="Times New Roman" pitchFamily="18" charset="0"/>
                <a:ea typeface="+mn-ea"/>
                <a:cs typeface="+mn-cs"/>
              </a:rPr>
              <a:t> Cross beams should span the entire width of the load when possible. </a:t>
            </a:r>
          </a:p>
          <a:p>
            <a:r>
              <a:rPr lang="en-US" sz="1200" b="0" i="0" u="none" strike="noStrike" kern="1200" baseline="0" dirty="0" smtClean="0">
                <a:solidFill>
                  <a:schemeClr val="tx1"/>
                </a:solidFill>
                <a:latin typeface="Times New Roman" pitchFamily="18" charset="0"/>
                <a:ea typeface="+mn-ea"/>
                <a:cs typeface="+mn-cs"/>
              </a:rPr>
              <a:t> Multiple layers of cross beams should be arranged in a vertical manner. </a:t>
            </a:r>
          </a:p>
          <a:p>
            <a:r>
              <a:rPr lang="en-US" sz="1200" b="0" i="0" u="none" strike="noStrike" kern="1200" baseline="0" dirty="0" smtClean="0">
                <a:solidFill>
                  <a:schemeClr val="tx1"/>
                </a:solidFill>
                <a:latin typeface="Times New Roman" pitchFamily="18" charset="0"/>
                <a:ea typeface="+mn-ea"/>
                <a:cs typeface="+mn-cs"/>
              </a:rPr>
              <a:t> Stickers should be affixed to each end of cross beams to prevent lateral movement. </a:t>
            </a:r>
          </a:p>
          <a:p>
            <a:r>
              <a:rPr lang="en-US" sz="1200" b="0" i="0" u="none" strike="noStrike" kern="1200" baseline="0" dirty="0" smtClean="0">
                <a:solidFill>
                  <a:schemeClr val="tx1"/>
                </a:solidFill>
                <a:latin typeface="Times New Roman" pitchFamily="18" charset="0"/>
                <a:ea typeface="+mn-ea"/>
                <a:cs typeface="+mn-cs"/>
              </a:rPr>
              <a:t> Gaps between pieces on a layer should be blocked to prevent lateral movement </a:t>
            </a:r>
          </a:p>
          <a:p>
            <a:endParaRPr lang="en-US" sz="1200" b="0" i="0" u="none" strike="noStrike" kern="1200" baseline="0" dirty="0" smtClean="0">
              <a:solidFill>
                <a:schemeClr val="tx1"/>
              </a:solidFill>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667A3B9A-BB6C-432F-8F6F-DF8154423784}" type="slidenum">
              <a:rPr lang="en-US" smtClean="0"/>
              <a:pPr>
                <a:defRPr/>
              </a:pPr>
              <a:t>10</a:t>
            </a:fld>
            <a:endParaRPr lang="en-US" dirty="0"/>
          </a:p>
        </p:txBody>
      </p:sp>
    </p:spTree>
    <p:extLst>
      <p:ext uri="{BB962C8B-B14F-4D97-AF65-F5344CB8AC3E}">
        <p14:creationId xmlns:p14="http://schemas.microsoft.com/office/powerpoint/2010/main" val="640679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7A3B9A-BB6C-432F-8F6F-DF8154423784}" type="slidenum">
              <a:rPr lang="en-US" smtClean="0"/>
              <a:pPr>
                <a:defRPr/>
              </a:pPr>
              <a:t>11</a:t>
            </a:fld>
            <a:endParaRPr lang="en-US" dirty="0"/>
          </a:p>
        </p:txBody>
      </p:sp>
    </p:spTree>
    <p:extLst>
      <p:ext uri="{BB962C8B-B14F-4D97-AF65-F5344CB8AC3E}">
        <p14:creationId xmlns:p14="http://schemas.microsoft.com/office/powerpoint/2010/main" val="623655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Heavy haul is a fact of life in Alaska</a:t>
            </a:r>
            <a:r>
              <a:rPr lang="en-US" baseline="0" dirty="0" smtClean="0"/>
              <a:t> which often requires specialized equipment. When planning projects that require heavy or oversized loads it is important to plan ahead and recognize that if you do not plan ahead for these out of the ordinary moves you could be out of luck for months and if don’t plan ahead may be totally out of luck. When planning jobs in the Interior remember there are two roads the Parks and the Richardson both have pinch points that can limit the size of loads moving via the highway. When traveling on the Richardson look at the Tanana River Bridge and on the Parks the Rail Bridge just south of the Denali Park entrance, have to fit under them. Recall what happened to the trucking company that tried to move a module under and overpass north of Anchorage a couple years ago, destroyed the mod unit damaged the overpass which required expensive repairs. </a:t>
            </a:r>
          </a:p>
          <a:p>
            <a:r>
              <a:rPr lang="en-US" baseline="0" dirty="0" smtClean="0"/>
              <a:t>Above are a couple oversized loads done by Alaska West, on the left is a load for the Greely Missile Defense project, on the right is a module making its way north on the Dalton, this load required push trucks behind the load in order to move north</a:t>
            </a:r>
          </a:p>
          <a:p>
            <a:endParaRPr lang="en-US" dirty="0"/>
          </a:p>
        </p:txBody>
      </p:sp>
      <p:sp>
        <p:nvSpPr>
          <p:cNvPr id="4" name="Slide Number Placeholder 3"/>
          <p:cNvSpPr>
            <a:spLocks noGrp="1"/>
          </p:cNvSpPr>
          <p:nvPr>
            <p:ph type="sldNum" sz="quarter" idx="10"/>
          </p:nvPr>
        </p:nvSpPr>
        <p:spPr/>
        <p:txBody>
          <a:bodyPr/>
          <a:lstStyle/>
          <a:p>
            <a:pPr>
              <a:defRPr/>
            </a:pPr>
            <a:fld id="{667A3B9A-BB6C-432F-8F6F-DF8154423784}" type="slidenum">
              <a:rPr lang="en-US" smtClean="0"/>
              <a:pPr>
                <a:defRPr/>
              </a:pPr>
              <a:t>12</a:t>
            </a:fld>
            <a:endParaRPr lang="en-US" dirty="0"/>
          </a:p>
        </p:txBody>
      </p:sp>
    </p:spTree>
    <p:extLst>
      <p:ext uri="{BB962C8B-B14F-4D97-AF65-F5344CB8AC3E}">
        <p14:creationId xmlns:p14="http://schemas.microsoft.com/office/powerpoint/2010/main" val="1315271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Recognize the limited road system in Alaska and the many limitations</a:t>
            </a:r>
            <a:r>
              <a:rPr lang="en-US" baseline="0" dirty="0" smtClean="0"/>
              <a:t> don’t assume the client has all the information or is always sharing pertinent information</a:t>
            </a:r>
            <a:endParaRPr lang="en-US" dirty="0"/>
          </a:p>
        </p:txBody>
      </p:sp>
      <p:sp>
        <p:nvSpPr>
          <p:cNvPr id="4" name="Slide Number Placeholder 3"/>
          <p:cNvSpPr>
            <a:spLocks noGrp="1"/>
          </p:cNvSpPr>
          <p:nvPr>
            <p:ph type="sldNum" sz="quarter" idx="10"/>
          </p:nvPr>
        </p:nvSpPr>
        <p:spPr/>
        <p:txBody>
          <a:bodyPr/>
          <a:lstStyle/>
          <a:p>
            <a:pPr>
              <a:defRPr/>
            </a:pPr>
            <a:fld id="{667A3B9A-BB6C-432F-8F6F-DF8154423784}" type="slidenum">
              <a:rPr lang="en-US" smtClean="0"/>
              <a:pPr>
                <a:defRPr/>
              </a:pPr>
              <a:t>13</a:t>
            </a:fld>
            <a:endParaRPr lang="en-US" dirty="0"/>
          </a:p>
        </p:txBody>
      </p:sp>
    </p:spTree>
    <p:extLst>
      <p:ext uri="{BB962C8B-B14F-4D97-AF65-F5344CB8AC3E}">
        <p14:creationId xmlns:p14="http://schemas.microsoft.com/office/powerpoint/2010/main" val="3319292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Working in Alaska there</a:t>
            </a:r>
            <a:r>
              <a:rPr lang="en-US" baseline="0" dirty="0" smtClean="0"/>
              <a:t> are opportunities to be involved in a variety of unique moves, from vintage airplanes to wrecked planes to charters of some of the largest cargo aircraft in the world.  </a:t>
            </a:r>
          </a:p>
          <a:p>
            <a:endParaRPr lang="en-US" baseline="0" dirty="0" smtClean="0"/>
          </a:p>
        </p:txBody>
      </p:sp>
      <p:sp>
        <p:nvSpPr>
          <p:cNvPr id="4" name="Slide Number Placeholder 3"/>
          <p:cNvSpPr>
            <a:spLocks noGrp="1"/>
          </p:cNvSpPr>
          <p:nvPr>
            <p:ph type="sldNum" sz="quarter" idx="10"/>
          </p:nvPr>
        </p:nvSpPr>
        <p:spPr/>
        <p:txBody>
          <a:bodyPr/>
          <a:lstStyle/>
          <a:p>
            <a:pPr>
              <a:defRPr/>
            </a:pPr>
            <a:fld id="{667A3B9A-BB6C-432F-8F6F-DF8154423784}" type="slidenum">
              <a:rPr lang="en-US" smtClean="0"/>
              <a:pPr>
                <a:defRPr/>
              </a:pPr>
              <a:t>14</a:t>
            </a:fld>
            <a:endParaRPr lang="en-US" dirty="0"/>
          </a:p>
        </p:txBody>
      </p:sp>
    </p:spTree>
    <p:extLst>
      <p:ext uri="{BB962C8B-B14F-4D97-AF65-F5344CB8AC3E}">
        <p14:creationId xmlns:p14="http://schemas.microsoft.com/office/powerpoint/2010/main" val="2747637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7A3B9A-BB6C-432F-8F6F-DF8154423784}" type="slidenum">
              <a:rPr lang="en-US" smtClean="0"/>
              <a:pPr>
                <a:defRPr/>
              </a:pPr>
              <a:t>15</a:t>
            </a:fld>
            <a:endParaRPr lang="en-US" dirty="0"/>
          </a:p>
        </p:txBody>
      </p:sp>
    </p:spTree>
    <p:extLst>
      <p:ext uri="{BB962C8B-B14F-4D97-AF65-F5344CB8AC3E}">
        <p14:creationId xmlns:p14="http://schemas.microsoft.com/office/powerpoint/2010/main" val="518136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67A3B9A-BB6C-432F-8F6F-DF8154423784}" type="slidenum">
              <a:rPr lang="en-US" smtClean="0"/>
              <a:pPr>
                <a:defRPr/>
              </a:pPr>
              <a:t>16</a:t>
            </a:fld>
            <a:endParaRPr lang="en-US" dirty="0"/>
          </a:p>
        </p:txBody>
      </p:sp>
    </p:spTree>
    <p:extLst>
      <p:ext uri="{BB962C8B-B14F-4D97-AF65-F5344CB8AC3E}">
        <p14:creationId xmlns:p14="http://schemas.microsoft.com/office/powerpoint/2010/main" val="1712506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0792BFEA-D739-42A2-A8CA-0E7300520180}" type="slidenum">
              <a:rPr lang="en-US" smtClean="0"/>
              <a:pPr/>
              <a:t>17</a:t>
            </a:fld>
            <a:endParaRPr lang="en-US" dirty="0" smtClean="0"/>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w="9525"/>
        </p:spPr>
        <p:txBody>
          <a:bodyPr/>
          <a:lstStyle/>
          <a:p>
            <a:r>
              <a:rPr lang="en-US" dirty="0" smtClean="0"/>
              <a:t>New AWE truck &amp; 5 axle tank – January 2007</a:t>
            </a:r>
          </a:p>
          <a:p>
            <a:endParaRPr lang="en-US" dirty="0" smtClean="0"/>
          </a:p>
          <a:p>
            <a:r>
              <a:rPr lang="en-US" dirty="0" smtClean="0"/>
              <a:t>WEIGHT?</a:t>
            </a:r>
          </a:p>
          <a:p>
            <a:r>
              <a:rPr lang="en-US" dirty="0" smtClean="0"/>
              <a:t>Twin lift axles?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Rot="1" noChangeAspect="1" noChangeArrowheads="1" noTextEdit="1"/>
          </p:cNvSpPr>
          <p:nvPr>
            <p:ph type="sldImg"/>
          </p:nvPr>
        </p:nvSpPr>
        <p:spPr>
          <a:ln/>
        </p:spPr>
      </p:sp>
      <p:sp>
        <p:nvSpPr>
          <p:cNvPr id="386051" name="Rectangle 3"/>
          <p:cNvSpPr>
            <a:spLocks noGrp="1" noChangeArrowheads="1"/>
          </p:cNvSpPr>
          <p:nvPr>
            <p:ph type="body" idx="1"/>
          </p:nvPr>
        </p:nvSpPr>
        <p:spPr>
          <a:noFill/>
          <a:ln w="9525"/>
        </p:spPr>
        <p:txBody>
          <a:bodyPr/>
          <a:lstStyle/>
          <a:p>
            <a:r>
              <a:rPr lang="en-US" dirty="0" smtClean="0"/>
              <a:t>130,000 WMT</a:t>
            </a:r>
          </a:p>
          <a:p>
            <a:endParaRPr lang="en-US" dirty="0" smtClean="0"/>
          </a:p>
          <a:p>
            <a:r>
              <a:rPr lang="en-US" dirty="0" smtClean="0"/>
              <a:t>Alaska has</a:t>
            </a:r>
            <a:r>
              <a:rPr lang="en-US" baseline="0" dirty="0" smtClean="0"/>
              <a:t> regions that maybe exempt from some specific DOT requirements, know the area in which you will be operating, above is a ore hauling truck operation for the Red Dog Mine, a private mining road. </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Alaska is</a:t>
            </a:r>
            <a:r>
              <a:rPr lang="en-US" baseline="0" dirty="0" smtClean="0"/>
              <a:t> very diverse where often there are limited resources in respect to logistics for projects. Often everything that is required for a project needs to travel to the site. Depending on the location equipment may need to site until the next season in order to return. </a:t>
            </a:r>
          </a:p>
          <a:p>
            <a:endParaRPr lang="en-US" baseline="0" dirty="0" smtClean="0"/>
          </a:p>
          <a:p>
            <a:r>
              <a:rPr lang="en-US" baseline="0" dirty="0" smtClean="0"/>
              <a:t>Couple things to remember when shipping to Alaska, most vendors primary concern is getting the material if their dock and invoice in the mail.</a:t>
            </a:r>
          </a:p>
          <a:p>
            <a:endParaRPr lang="en-US" baseline="0" dirty="0" smtClean="0"/>
          </a:p>
          <a:p>
            <a:r>
              <a:rPr lang="en-US" baseline="0" dirty="0" smtClean="0"/>
              <a:t>The lower 48 states are busy and Alaska is a very small market when compared to other markets, Alaska is important to us but maybe not as important to some vendors that are busy with projects that are closer and require less special handling. </a:t>
            </a:r>
            <a:endParaRPr lang="en-US" dirty="0"/>
          </a:p>
        </p:txBody>
      </p:sp>
      <p:sp>
        <p:nvSpPr>
          <p:cNvPr id="4" name="Slide Number Placeholder 3"/>
          <p:cNvSpPr>
            <a:spLocks noGrp="1"/>
          </p:cNvSpPr>
          <p:nvPr>
            <p:ph type="sldNum" sz="quarter" idx="10"/>
          </p:nvPr>
        </p:nvSpPr>
        <p:spPr/>
        <p:txBody>
          <a:bodyPr/>
          <a:lstStyle/>
          <a:p>
            <a:pPr>
              <a:defRPr/>
            </a:pPr>
            <a:fld id="{667A3B9A-BB6C-432F-8F6F-DF8154423784}" type="slidenum">
              <a:rPr lang="en-US" smtClean="0"/>
              <a:pPr>
                <a:defRPr/>
              </a:pPr>
              <a:t>2</a:t>
            </a:fld>
            <a:endParaRPr lang="en-US" dirty="0"/>
          </a:p>
        </p:txBody>
      </p:sp>
    </p:spTree>
    <p:extLst>
      <p:ext uri="{BB962C8B-B14F-4D97-AF65-F5344CB8AC3E}">
        <p14:creationId xmlns:p14="http://schemas.microsoft.com/office/powerpoint/2010/main" val="3460565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7A3B9A-BB6C-432F-8F6F-DF8154423784}" type="slidenum">
              <a:rPr lang="en-US" smtClean="0"/>
              <a:pPr>
                <a:defRPr/>
              </a:pPr>
              <a:t>3</a:t>
            </a:fld>
            <a:endParaRPr lang="en-US" dirty="0"/>
          </a:p>
        </p:txBody>
      </p:sp>
    </p:spTree>
    <p:extLst>
      <p:ext uri="{BB962C8B-B14F-4D97-AF65-F5344CB8AC3E}">
        <p14:creationId xmlns:p14="http://schemas.microsoft.com/office/powerpoint/2010/main" val="1605219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w="9525"/>
        </p:spPr>
        <p:txBody>
          <a:bodyPr/>
          <a:lstStyle/>
          <a:p>
            <a:r>
              <a:rPr lang="en-US" dirty="0" smtClean="0"/>
              <a:t>With</a:t>
            </a:r>
            <a:r>
              <a:rPr lang="en-US" baseline="0" dirty="0" smtClean="0"/>
              <a:t> Alaska’s unique and sensitive terrain such as tidal flats, ice, snow and sand often requires specialized equipment. Above is one of Alaska Hovercraft’s hovercraft operating on the Kuskokwim. The above unit with favorable conditions would be able to handle approximately 42,000 of freight. Make sure and recognize and explore what your transportation options maybe, though options may be available they come with a cost. </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the communities of Alaska are water-locked</a:t>
            </a:r>
            <a:r>
              <a:rPr lang="en-US" baseline="0" dirty="0" smtClean="0"/>
              <a:t> and not serviced by a road system requiring specialized equipment to deliver equipment, materials and supplies, often including gravel for foundations. There are times when these villages are only serviced once a year so have to be prepared to have equipment winter over one season to the next. Above are some of the tools of Bering Marine has used in supporting remote Alaskan projects.</a:t>
            </a:r>
          </a:p>
          <a:p>
            <a:endParaRPr lang="en-US" dirty="0"/>
          </a:p>
        </p:txBody>
      </p:sp>
      <p:sp>
        <p:nvSpPr>
          <p:cNvPr id="4" name="Slide Number Placeholder 3"/>
          <p:cNvSpPr>
            <a:spLocks noGrp="1"/>
          </p:cNvSpPr>
          <p:nvPr>
            <p:ph type="sldNum" sz="quarter" idx="10"/>
          </p:nvPr>
        </p:nvSpPr>
        <p:spPr/>
        <p:txBody>
          <a:bodyPr/>
          <a:lstStyle/>
          <a:p>
            <a:pPr>
              <a:defRPr/>
            </a:pPr>
            <a:fld id="{667A3B9A-BB6C-432F-8F6F-DF8154423784}" type="slidenum">
              <a:rPr lang="en-US" smtClean="0"/>
              <a:pPr>
                <a:defRPr/>
              </a:pPr>
              <a:t>5</a:t>
            </a:fld>
            <a:endParaRPr lang="en-US" dirty="0"/>
          </a:p>
        </p:txBody>
      </p:sp>
    </p:spTree>
    <p:extLst>
      <p:ext uri="{BB962C8B-B14F-4D97-AF65-F5344CB8AC3E}">
        <p14:creationId xmlns:p14="http://schemas.microsoft.com/office/powerpoint/2010/main" val="3840131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working projects in some of the remote places in Alaska require air support. The</a:t>
            </a:r>
            <a:r>
              <a:rPr lang="en-US" baseline="0" dirty="0" smtClean="0"/>
              <a:t> airplane has been key to Alaska since the early years and continues to support many projects in Alaska, Northern Canada and the rest of the world for that matter. Above shows some of the common areas the L-382 Hercules operates in. </a:t>
            </a:r>
          </a:p>
          <a:p>
            <a:r>
              <a:rPr lang="en-US" baseline="0" dirty="0" smtClean="0"/>
              <a:t>Often the Herc is called when no other means to move material maybe available or able to respond fast enough.</a:t>
            </a:r>
            <a:endParaRPr lang="en-US" baseline="0" dirty="0"/>
          </a:p>
          <a:p>
            <a:r>
              <a:rPr lang="en-US" baseline="0" dirty="0" smtClean="0"/>
              <a:t>A few years ago when the Dalton Highway was flooded because of icing on the Sag River the Herc was called on to fly fuel and critical support equipment to the Slope otherwise there was serious threat of operations shutting down. </a:t>
            </a:r>
          </a:p>
          <a:p>
            <a:r>
              <a:rPr lang="en-US" baseline="0" dirty="0" smtClean="0"/>
              <a:t>The Herc has cargo capacity of 48,000 pounds of freight – 54’ x 10’ x 9’</a:t>
            </a:r>
          </a:p>
        </p:txBody>
      </p:sp>
      <p:sp>
        <p:nvSpPr>
          <p:cNvPr id="4" name="Slide Number Placeholder 3"/>
          <p:cNvSpPr>
            <a:spLocks noGrp="1"/>
          </p:cNvSpPr>
          <p:nvPr>
            <p:ph type="sldNum" sz="quarter" idx="10"/>
          </p:nvPr>
        </p:nvSpPr>
        <p:spPr/>
        <p:txBody>
          <a:bodyPr/>
          <a:lstStyle/>
          <a:p>
            <a:pPr>
              <a:defRPr/>
            </a:pPr>
            <a:fld id="{667A3B9A-BB6C-432F-8F6F-DF8154423784}"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667A3B9A-BB6C-432F-8F6F-DF8154423784}" type="slidenum">
              <a:rPr lang="en-US" smtClean="0"/>
              <a:pPr>
                <a:defRPr/>
              </a:pPr>
              <a:t>7</a:t>
            </a:fld>
            <a:endParaRPr lang="en-US" dirty="0"/>
          </a:p>
        </p:txBody>
      </p:sp>
    </p:spTree>
    <p:extLst>
      <p:ext uri="{BB962C8B-B14F-4D97-AF65-F5344CB8AC3E}">
        <p14:creationId xmlns:p14="http://schemas.microsoft.com/office/powerpoint/2010/main" val="3114506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0DE56995-C1F8-4912-AFAD-83B7120DEA32}" type="slidenum">
              <a:rPr lang="en-US" smtClean="0"/>
              <a:pPr/>
              <a:t>8</a:t>
            </a:fld>
            <a:endParaRPr lang="en-US" dirty="0"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w="9525"/>
        </p:spPr>
        <p:txBody>
          <a:bodyPr/>
          <a:lstStyle/>
          <a:p>
            <a:r>
              <a:rPr lang="en-US" dirty="0" smtClean="0"/>
              <a:t>When</a:t>
            </a:r>
            <a:r>
              <a:rPr lang="en-US" baseline="0" dirty="0" smtClean="0"/>
              <a:t> bidding construction projects there are often different modes of transit for moving materials to Alaska. It is important to recognize what the modes are and their differences. For projects that require multiple shipments with specific timelines it is not uncommon to route the initial loads via a faster highway or steamship routing with subsequent shipments not as time sensitive to move via a barge mode saving money in transportation cost. Above is an Alaska Marine Lines barge being loaded in Seattle. Notice the containers are stacked on racks, the lower deck area is for rail cars heading to Alaska. </a:t>
            </a: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7A3B9A-BB6C-432F-8F6F-DF8154423784}" type="slidenum">
              <a:rPr lang="en-US" smtClean="0"/>
              <a:pPr>
                <a:defRPr/>
              </a:pPr>
              <a:t>9</a:t>
            </a:fld>
            <a:endParaRPr lang="en-US" dirty="0"/>
          </a:p>
        </p:txBody>
      </p:sp>
    </p:spTree>
    <p:extLst>
      <p:ext uri="{BB962C8B-B14F-4D97-AF65-F5344CB8AC3E}">
        <p14:creationId xmlns:p14="http://schemas.microsoft.com/office/powerpoint/2010/main" val="2475071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0"/>
            <a:ext cx="6553200" cy="917575"/>
          </a:xfrm>
          <a:prstGeom prst="rect">
            <a:avLst/>
          </a:prstGeom>
        </p:spPr>
        <p:txBody>
          <a:bodyPr/>
          <a:lstStyle>
            <a:lvl1pPr>
              <a:defRPr sz="3200" b="1">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1600200"/>
            <a:ext cx="6400800" cy="2133600"/>
          </a:xfrm>
          <a:prstGeom prst="rect">
            <a:avLst/>
          </a:prstGeom>
        </p:spPr>
        <p:txBody>
          <a:bodyPr/>
          <a:lstStyle>
            <a:lvl1pPr marL="0" indent="0" algn="ctr">
              <a:buNone/>
              <a:defRPr sz="2400" b="1">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07011D13-A094-4C28-8721-8674FB74E9E7}" type="datetimeFigureOut">
              <a:rPr lang="en-US"/>
              <a:pPr>
                <a:defRPr/>
              </a:pPr>
              <a:t>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794EE3E-CCA1-4DED-9C7D-989026CE96C0}" type="slidenum">
              <a:rPr lang="en-US"/>
              <a:pPr>
                <a:defRPr/>
              </a:pPr>
              <a:t>‹#›</a:t>
            </a:fld>
            <a:endParaRPr lang="en-US" dirty="0"/>
          </a:p>
        </p:txBody>
      </p:sp>
    </p:spTree>
    <p:extLst>
      <p:ext uri="{BB962C8B-B14F-4D97-AF65-F5344CB8AC3E}">
        <p14:creationId xmlns:p14="http://schemas.microsoft.com/office/powerpoint/2010/main" val="111023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7CCD22-EF0D-40DA-BD32-8EAC860F4A52}" type="datetimeFigureOut">
              <a:rPr lang="en-US"/>
              <a:pPr>
                <a:defRPr/>
              </a:pPr>
              <a:t>12/3/2018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FC4077A-731E-4CC4-A457-314C863A8E21}" type="slidenum">
              <a:rPr lang="en-US"/>
              <a:pPr>
                <a:defRPr/>
              </a:pPr>
              <a:t>‹#›</a:t>
            </a:fld>
            <a:endParaRPr lang="en-US" dirty="0"/>
          </a:p>
        </p:txBody>
      </p:sp>
    </p:spTree>
    <p:extLst>
      <p:ext uri="{BB962C8B-B14F-4D97-AF65-F5344CB8AC3E}">
        <p14:creationId xmlns:p14="http://schemas.microsoft.com/office/powerpoint/2010/main" val="3480004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71600"/>
            <a:ext cx="2057400" cy="475456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71600"/>
            <a:ext cx="6019800" cy="4754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03AF6B5-6186-4789-B31A-361DBD574052}" type="datetimeFigureOut">
              <a:rPr lang="en-US"/>
              <a:pPr>
                <a:defRPr/>
              </a:pPr>
              <a:t>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D7BA7E2-1FD1-4AF4-9B4B-48D7C069E994}" type="slidenum">
              <a:rPr lang="en-US"/>
              <a:pPr>
                <a:defRPr/>
              </a:pPr>
              <a:t>‹#›</a:t>
            </a:fld>
            <a:endParaRPr lang="en-US" dirty="0"/>
          </a:p>
        </p:txBody>
      </p:sp>
    </p:spTree>
    <p:extLst>
      <p:ext uri="{BB962C8B-B14F-4D97-AF65-F5344CB8AC3E}">
        <p14:creationId xmlns:p14="http://schemas.microsoft.com/office/powerpoint/2010/main" val="2233705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00400" y="152400"/>
            <a:ext cx="5943600" cy="609600"/>
          </a:xfrm>
          <a:prstGeom prst="rect">
            <a:avLst/>
          </a:prstGeom>
        </p:spPr>
        <p:txBody>
          <a:bodyPr/>
          <a:lstStyle>
            <a:lvl1pPr>
              <a:defRPr sz="3200" b="1" i="1" baseline="0">
                <a:latin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9600" y="990600"/>
            <a:ext cx="8229600" cy="5257800"/>
          </a:xfrm>
          <a:prstGeom prst="rect">
            <a:avLst/>
          </a:prstGeom>
        </p:spPr>
        <p:txBody>
          <a:bodyPr/>
          <a:lstStyle>
            <a:lvl1pPr>
              <a:defRPr sz="2400" b="1">
                <a:latin typeface="Arial" pitchFamily="34" charset="0"/>
                <a:cs typeface="Arial" pitchFamily="34" charset="0"/>
              </a:defRPr>
            </a:lvl1pPr>
            <a:lvl2pPr>
              <a:defRPr sz="2000" b="1">
                <a:latin typeface="Arial" pitchFamily="34" charset="0"/>
                <a:cs typeface="Arial" pitchFamily="34" charset="0"/>
              </a:defRPr>
            </a:lvl2pPr>
            <a:lvl3pPr>
              <a:defRPr sz="2000"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72D19BD-C759-48A2-A64C-2DB9886831E7}" type="datetimeFigureOut">
              <a:rPr lang="en-US"/>
              <a:pPr>
                <a:defRPr/>
              </a:pPr>
              <a:t>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D1AF914-C7B4-4985-8AA7-58BAF25114DD}" type="slidenum">
              <a:rPr lang="en-US"/>
              <a:pPr>
                <a:defRPr/>
              </a:pPr>
              <a:t>‹#›</a:t>
            </a:fld>
            <a:endParaRPr lang="en-US" dirty="0"/>
          </a:p>
        </p:txBody>
      </p:sp>
    </p:spTree>
    <p:extLst>
      <p:ext uri="{BB962C8B-B14F-4D97-AF65-F5344CB8AC3E}">
        <p14:creationId xmlns:p14="http://schemas.microsoft.com/office/powerpoint/2010/main" val="2191943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66EFD8F-0107-4668-91F0-C08A1D54FD8C}" type="datetimeFigureOut">
              <a:rPr lang="en-US"/>
              <a:pPr>
                <a:defRPr/>
              </a:pPr>
              <a:t>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33059A8-5CB9-49C8-9522-0F2044E25018}" type="slidenum">
              <a:rPr lang="en-US"/>
              <a:pPr>
                <a:defRPr/>
              </a:pPr>
              <a:t>‹#›</a:t>
            </a:fld>
            <a:endParaRPr lang="en-US" dirty="0"/>
          </a:p>
        </p:txBody>
      </p:sp>
    </p:spTree>
    <p:extLst>
      <p:ext uri="{BB962C8B-B14F-4D97-AF65-F5344CB8AC3E}">
        <p14:creationId xmlns:p14="http://schemas.microsoft.com/office/powerpoint/2010/main" val="335112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514600"/>
            <a:ext cx="4038600" cy="36115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514600"/>
            <a:ext cx="4038600" cy="36115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59444E9-87D4-4120-BF12-47553B3ABC36}" type="datetimeFigureOut">
              <a:rPr lang="en-US"/>
              <a:pPr>
                <a:defRPr/>
              </a:pPr>
              <a:t>12/3/2018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E90A05C-68FF-4D54-A66B-40AC13D529D5}" type="slidenum">
              <a:rPr lang="en-US"/>
              <a:pPr>
                <a:defRPr/>
              </a:pPr>
              <a:t>‹#›</a:t>
            </a:fld>
            <a:endParaRPr lang="en-US" dirty="0"/>
          </a:p>
        </p:txBody>
      </p:sp>
    </p:spTree>
    <p:extLst>
      <p:ext uri="{BB962C8B-B14F-4D97-AF65-F5344CB8AC3E}">
        <p14:creationId xmlns:p14="http://schemas.microsoft.com/office/powerpoint/2010/main" val="284842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AE9D61F-314D-4C5B-8E1D-D46EE95ABD68}" type="datetimeFigureOut">
              <a:rPr lang="en-US"/>
              <a:pPr>
                <a:defRPr/>
              </a:pPr>
              <a:t>12/3/2018</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C60DA6A7-92EA-4071-84C8-FD1C1719E506}" type="slidenum">
              <a:rPr lang="en-US"/>
              <a:pPr>
                <a:defRPr/>
              </a:pPr>
              <a:t>‹#›</a:t>
            </a:fld>
            <a:endParaRPr lang="en-US" dirty="0"/>
          </a:p>
        </p:txBody>
      </p:sp>
    </p:spTree>
    <p:extLst>
      <p:ext uri="{BB962C8B-B14F-4D97-AF65-F5344CB8AC3E}">
        <p14:creationId xmlns:p14="http://schemas.microsoft.com/office/powerpoint/2010/main" val="3434256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4E33748-0493-4356-8FB5-43EA8EDCD9FB}" type="datetimeFigureOut">
              <a:rPr lang="en-US"/>
              <a:pPr>
                <a:defRPr/>
              </a:pPr>
              <a:t>12/3/2018</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5E135699-CBA0-432F-9433-9D74368140B1}" type="slidenum">
              <a:rPr lang="en-US"/>
              <a:pPr>
                <a:defRPr/>
              </a:pPr>
              <a:t>‹#›</a:t>
            </a:fld>
            <a:endParaRPr lang="en-US" dirty="0"/>
          </a:p>
        </p:txBody>
      </p:sp>
    </p:spTree>
    <p:extLst>
      <p:ext uri="{BB962C8B-B14F-4D97-AF65-F5344CB8AC3E}">
        <p14:creationId xmlns:p14="http://schemas.microsoft.com/office/powerpoint/2010/main" val="3320154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DD97B45-EF6D-455D-B4AC-03AED77649D5}" type="datetimeFigureOut">
              <a:rPr lang="en-US"/>
              <a:pPr>
                <a:defRPr/>
              </a:pPr>
              <a:t>12/3/2018</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5C32E24E-92DB-4863-88F3-EB2EBAECF927}" type="slidenum">
              <a:rPr lang="en-US"/>
              <a:pPr>
                <a:defRPr/>
              </a:pPr>
              <a:t>‹#›</a:t>
            </a:fld>
            <a:endParaRPr lang="en-US" dirty="0"/>
          </a:p>
        </p:txBody>
      </p:sp>
    </p:spTree>
    <p:extLst>
      <p:ext uri="{BB962C8B-B14F-4D97-AF65-F5344CB8AC3E}">
        <p14:creationId xmlns:p14="http://schemas.microsoft.com/office/powerpoint/2010/main" val="2360473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rot="-5400000">
            <a:off x="2628900" y="190500"/>
            <a:ext cx="4038600" cy="82296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A92E66-8ECB-4809-8E16-7031081EC04E}" type="datetimeFigureOut">
              <a:rPr lang="en-US"/>
              <a:pPr>
                <a:defRPr/>
              </a:pPr>
              <a:t>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F5A54C8-D259-4C9E-8882-AA3BF28FB3EC}" type="slidenum">
              <a:rPr lang="en-US"/>
              <a:pPr>
                <a:defRPr/>
              </a:pPr>
              <a:t>‹#›</a:t>
            </a:fld>
            <a:endParaRPr lang="en-US" dirty="0"/>
          </a:p>
        </p:txBody>
      </p:sp>
    </p:spTree>
    <p:extLst>
      <p:ext uri="{BB962C8B-B14F-4D97-AF65-F5344CB8AC3E}">
        <p14:creationId xmlns:p14="http://schemas.microsoft.com/office/powerpoint/2010/main" val="3653216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3008313" cy="838200"/>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914400"/>
            <a:ext cx="5111750" cy="52117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905000"/>
            <a:ext cx="3008313" cy="42211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BDCAAD-BCD4-4658-A1AF-E5500309C0B1}" type="datetimeFigureOut">
              <a:rPr lang="en-US"/>
              <a:pPr>
                <a:defRPr/>
              </a:pPr>
              <a:t>12/3/2018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B8DDB35-886C-45B9-B989-3422F4409E10}" type="slidenum">
              <a:rPr lang="en-US"/>
              <a:pPr>
                <a:defRPr/>
              </a:pPr>
              <a:t>‹#›</a:t>
            </a:fld>
            <a:endParaRPr lang="en-US" dirty="0"/>
          </a:p>
        </p:txBody>
      </p:sp>
    </p:spTree>
    <p:extLst>
      <p:ext uri="{BB962C8B-B14F-4D97-AF65-F5344CB8AC3E}">
        <p14:creationId xmlns:p14="http://schemas.microsoft.com/office/powerpoint/2010/main" val="869374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n-lt"/>
                <a:ea typeface="+mn-ea"/>
                <a:cs typeface="Geneva"/>
              </a:defRPr>
            </a:lvl1pPr>
          </a:lstStyle>
          <a:p>
            <a:pPr>
              <a:defRPr/>
            </a:pPr>
            <a:fld id="{B6D73B42-B562-439A-B2A0-4E93E0906000}" type="datetimeFigureOut">
              <a:rPr lang="en-US"/>
              <a:pPr>
                <a:defRPr/>
              </a:pPr>
              <a:t>12/3/2018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ea typeface="+mn-ea"/>
                <a:cs typeface="Geneva"/>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ea typeface="+mn-ea"/>
                <a:cs typeface="Geneva"/>
              </a:defRPr>
            </a:lvl1pPr>
          </a:lstStyle>
          <a:p>
            <a:pPr>
              <a:defRPr/>
            </a:pPr>
            <a:fld id="{C62C2E8F-7EA9-4BEC-AD56-41AF4F28C6A7}" type="slidenum">
              <a:rPr lang="en-US"/>
              <a:pPr>
                <a:defRPr/>
              </a:pPr>
              <a:t>‹#›</a:t>
            </a:fld>
            <a:endParaRPr lang="en-US" dirty="0"/>
          </a:p>
        </p:txBody>
      </p:sp>
      <p:pic>
        <p:nvPicPr>
          <p:cNvPr id="11269" name="Picture 1" descr="general-global.jpg"/>
          <p:cNvPicPr>
            <a:picLocks noChangeAspect="1"/>
          </p:cNvPicPr>
          <p:nvPr userDrawn="1"/>
        </p:nvPicPr>
        <p:blipFill>
          <a:blip r:embed="rId1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85266249"/>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txStyles>
    <p:titleStyle>
      <a:lvl1pPr algn="ctr" defTabSz="457200" rtl="0" eaLnBrk="0" fontAlgn="base" hangingPunct="0">
        <a:spcBef>
          <a:spcPct val="0"/>
        </a:spcBef>
        <a:spcAft>
          <a:spcPct val="0"/>
        </a:spcAft>
        <a:defRPr sz="4400">
          <a:solidFill>
            <a:schemeClr val="tx1"/>
          </a:solidFill>
          <a:latin typeface="+mj-lt"/>
          <a:ea typeface="MS PGothic" pitchFamily="34" charset="-128"/>
          <a:cs typeface="ＭＳ Ｐゴシック"/>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a:solidFill>
            <a:schemeClr val="tx1"/>
          </a:solidFill>
          <a:latin typeface="+mn-lt"/>
          <a:ea typeface="MS PGothic" pitchFamily="34" charset="-128"/>
          <a:cs typeface="ＭＳ Ｐゴシック"/>
        </a:defRPr>
      </a:lvl1pPr>
      <a:lvl2pPr marL="742950" indent="-285750" algn="l" defTabSz="457200" rtl="0" eaLnBrk="0" fontAlgn="base" hangingPunct="0">
        <a:spcBef>
          <a:spcPct val="20000"/>
        </a:spcBef>
        <a:spcAft>
          <a:spcPct val="0"/>
        </a:spcAft>
        <a:buFont typeface="Arial" pitchFamily="34" charset="0"/>
        <a:buChar char="–"/>
        <a:defRPr sz="2800">
          <a:solidFill>
            <a:schemeClr val="tx1"/>
          </a:solidFill>
          <a:latin typeface="+mn-lt"/>
          <a:ea typeface="MS PGothic" pitchFamily="34" charset="-128"/>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a:solidFill>
            <a:schemeClr val="tx1"/>
          </a:solidFill>
          <a:latin typeface="+mn-lt"/>
          <a:ea typeface="MS PGothic" pitchFamily="34" charset="-128"/>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S PGothic" pitchFamily="34" charset="-128"/>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S PGothic" pitchFamily="34" charset="-128"/>
          <a:cs typeface="ＭＳ Ｐゴシック"/>
        </a:defRPr>
      </a:lvl5pPr>
      <a:lvl6pPr marL="2514600" indent="-228600" algn="l" defTabSz="457200" rtl="0" eaLnBrk="1" fontAlgn="base" hangingPunct="1">
        <a:spcBef>
          <a:spcPct val="20000"/>
        </a:spcBef>
        <a:spcAft>
          <a:spcPct val="0"/>
        </a:spcAft>
        <a:buFont typeface="Arial" pitchFamily="34" charset="0"/>
        <a:buChar char="»"/>
        <a:defRPr sz="2000">
          <a:solidFill>
            <a:schemeClr val="tx1"/>
          </a:solidFill>
          <a:latin typeface="+mn-lt"/>
          <a:ea typeface="+mn-ea"/>
        </a:defRPr>
      </a:lvl6pPr>
      <a:lvl7pPr marL="2971800" indent="-228600" algn="l" defTabSz="457200" rtl="0" eaLnBrk="1" fontAlgn="base" hangingPunct="1">
        <a:spcBef>
          <a:spcPct val="20000"/>
        </a:spcBef>
        <a:spcAft>
          <a:spcPct val="0"/>
        </a:spcAft>
        <a:buFont typeface="Arial" pitchFamily="34" charset="0"/>
        <a:buChar char="»"/>
        <a:defRPr sz="2000">
          <a:solidFill>
            <a:schemeClr val="tx1"/>
          </a:solidFill>
          <a:latin typeface="+mn-lt"/>
          <a:ea typeface="+mn-ea"/>
        </a:defRPr>
      </a:lvl7pPr>
      <a:lvl8pPr marL="3429000" indent="-228600" algn="l" defTabSz="457200" rtl="0" eaLnBrk="1" fontAlgn="base" hangingPunct="1">
        <a:spcBef>
          <a:spcPct val="20000"/>
        </a:spcBef>
        <a:spcAft>
          <a:spcPct val="0"/>
        </a:spcAft>
        <a:buFont typeface="Arial" pitchFamily="34" charset="0"/>
        <a:buChar char="»"/>
        <a:defRPr sz="2000">
          <a:solidFill>
            <a:schemeClr val="tx1"/>
          </a:solidFill>
          <a:latin typeface="+mn-lt"/>
          <a:ea typeface="+mn-ea"/>
        </a:defRPr>
      </a:lvl8pPr>
      <a:lvl9pPr marL="3886200" indent="-228600" algn="l" defTabSz="457200" rtl="0" eaLnBrk="1" fontAlgn="base" hangingPunct="1">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847725" y="3306763"/>
            <a:ext cx="6705600" cy="457200"/>
          </a:xfrm>
          <a:prstGeom prst="rect">
            <a:avLst/>
          </a:prstGeom>
          <a:noFill/>
          <a:ln w="12700">
            <a:noFill/>
            <a:miter lim="800000"/>
            <a:headEnd type="none" w="sm" len="sm"/>
            <a:tailEnd type="none" w="sm" len="sm"/>
          </a:ln>
        </p:spPr>
        <p:txBody>
          <a:bodyPr>
            <a:spAutoFit/>
          </a:bodyPr>
          <a:lstStyle/>
          <a:p>
            <a:pPr algn="ctr">
              <a:spcBef>
                <a:spcPct val="50000"/>
              </a:spcBef>
            </a:pPr>
            <a:endParaRPr lang="en-US" b="1" dirty="0">
              <a:latin typeface="Arial" charset="0"/>
            </a:endParaRPr>
          </a:p>
        </p:txBody>
      </p:sp>
      <p:pic>
        <p:nvPicPr>
          <p:cNvPr id="18435" name="Picture 3"/>
          <p:cNvPicPr>
            <a:picLocks noChangeArrowheads="1"/>
          </p:cNvPicPr>
          <p:nvPr/>
        </p:nvPicPr>
        <p:blipFill>
          <a:blip r:embed="rId3" cstate="print"/>
          <a:srcRect/>
          <a:stretch>
            <a:fillRect/>
          </a:stretch>
        </p:blipFill>
        <p:spPr bwMode="auto">
          <a:xfrm>
            <a:off x="1828800" y="1295400"/>
            <a:ext cx="6410325" cy="1190625"/>
          </a:xfrm>
          <a:prstGeom prst="rect">
            <a:avLst/>
          </a:prstGeom>
          <a:noFill/>
          <a:ln w="9525">
            <a:noFill/>
            <a:miter lim="800000"/>
            <a:headEnd/>
            <a:tailEnd/>
          </a:ln>
        </p:spPr>
      </p:pic>
      <p:sp>
        <p:nvSpPr>
          <p:cNvPr id="18436" name="TextBox 3"/>
          <p:cNvSpPr txBox="1">
            <a:spLocks noChangeArrowheads="1"/>
          </p:cNvSpPr>
          <p:nvPr/>
        </p:nvSpPr>
        <p:spPr bwMode="auto">
          <a:xfrm>
            <a:off x="609600" y="3200400"/>
            <a:ext cx="8001000" cy="2862322"/>
          </a:xfrm>
          <a:prstGeom prst="rect">
            <a:avLst/>
          </a:prstGeom>
          <a:noFill/>
          <a:ln w="9525">
            <a:noFill/>
            <a:miter lim="800000"/>
            <a:headEnd/>
            <a:tailEnd/>
          </a:ln>
        </p:spPr>
        <p:txBody>
          <a:bodyPr wrap="square">
            <a:spAutoFit/>
          </a:bodyPr>
          <a:lstStyle/>
          <a:p>
            <a:pPr algn="ctr"/>
            <a:r>
              <a:rPr lang="en-US" sz="3600" dirty="0" smtClean="0">
                <a:latin typeface="Arial Black" pitchFamily="34" charset="0"/>
              </a:rPr>
              <a:t>Challenges and solutions in Logistics for Building in Alaska</a:t>
            </a:r>
          </a:p>
          <a:p>
            <a:pPr algn="ctr"/>
            <a:r>
              <a:rPr lang="en-US" sz="3600" dirty="0" smtClean="0">
                <a:latin typeface="Arial Black" pitchFamily="34" charset="0"/>
              </a:rPr>
              <a:t>Moolin</a:t>
            </a:r>
          </a:p>
          <a:p>
            <a:pPr algn="ctr"/>
            <a:r>
              <a:rPr lang="en-US" sz="3600" dirty="0" smtClean="0">
                <a:latin typeface="Arial Black" pitchFamily="34" charset="0"/>
              </a:rPr>
              <a:t> Seminar</a:t>
            </a:r>
          </a:p>
          <a:p>
            <a:pPr algn="ctr"/>
            <a:r>
              <a:rPr lang="en-US" sz="3600" dirty="0" smtClean="0">
                <a:latin typeface="Arial Black" pitchFamily="34" charset="0"/>
              </a:rPr>
              <a:t>December 3, 2018</a:t>
            </a:r>
            <a:endParaRPr lang="en-US" sz="3600" dirty="0">
              <a:latin typeface="Arial Black"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1143000"/>
            <a:ext cx="7124700" cy="326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650" y="4724400"/>
            <a:ext cx="7124700" cy="1523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44914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153400" cy="531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51529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Jjohn\Pictures\ARCTIC\BP module 08_trips5 013.jpg"/>
          <p:cNvPicPr>
            <a:picLocks noChangeAspect="1" noChangeArrowheads="1"/>
          </p:cNvPicPr>
          <p:nvPr/>
        </p:nvPicPr>
        <p:blipFill>
          <a:blip r:embed="rId3" cstate="print"/>
          <a:srcRect/>
          <a:stretch>
            <a:fillRect/>
          </a:stretch>
        </p:blipFill>
        <p:spPr bwMode="auto">
          <a:xfrm>
            <a:off x="4884212" y="1524000"/>
            <a:ext cx="4031188" cy="4769381"/>
          </a:xfrm>
          <a:prstGeom prst="roundRect">
            <a:avLst>
              <a:gd name="adj" fmla="val 8594"/>
            </a:avLst>
          </a:prstGeom>
          <a:solidFill>
            <a:srgbClr val="FFFFFF">
              <a:shade val="85000"/>
            </a:srgbClr>
          </a:solidFill>
          <a:ln w="9525" cap="flat" cmpd="sng" algn="ctr">
            <a:solidFill>
              <a:srgbClr val="024E28"/>
            </a:solidFill>
            <a:prstDash val="solid"/>
            <a:round/>
            <a:headEnd type="none" w="med" len="med"/>
            <a:tailEnd type="none" w="med" len="med"/>
          </a:ln>
          <a:effectLst>
            <a:outerShdw blurRad="50800" dist="38100" dir="8100000" algn="tr" rotWithShape="0">
              <a:prstClr val="black">
                <a:alpha val="40000"/>
              </a:prstClr>
            </a:outerShdw>
          </a:effectLst>
        </p:spPr>
      </p:pic>
      <p:pic>
        <p:nvPicPr>
          <p:cNvPr id="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524001"/>
            <a:ext cx="4508611" cy="4769381"/>
          </a:xfrm>
          <a:prstGeom prst="roundRect">
            <a:avLst>
              <a:gd name="adj" fmla="val 8594"/>
            </a:avLst>
          </a:prstGeom>
          <a:solidFill>
            <a:srgbClr val="FFFFFF">
              <a:shade val="85000"/>
            </a:srgbClr>
          </a:solidFill>
          <a:ln w="9525" cap="flat" cmpd="sng" algn="ctr">
            <a:solidFill>
              <a:srgbClr val="024E28"/>
            </a:solidFill>
            <a:prstDash val="solid"/>
            <a:round/>
            <a:headEnd type="none" w="med" len="med"/>
            <a:tailEnd type="none" w="med" len="med"/>
          </a:ln>
          <a:effectLst>
            <a:outerShdw blurRad="50800" dist="38100" dir="8100000" algn="tr" rotWithShape="0">
              <a:prstClr val="black">
                <a:alpha val="40000"/>
              </a:prstClr>
            </a:outerShdw>
          </a:effectLst>
          <a:extLst/>
        </p:spPr>
      </p:pic>
    </p:spTree>
    <p:extLst>
      <p:ext uri="{BB962C8B-B14F-4D97-AF65-F5344CB8AC3E}">
        <p14:creationId xmlns:p14="http://schemas.microsoft.com/office/powerpoint/2010/main" val="161990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50"/>
                                        <p:tgtEl>
                                          <p:spTgt spid="2"/>
                                        </p:tgtEl>
                                      </p:cBhvr>
                                    </p:animEffect>
                                  </p:childTnLst>
                                </p:cTn>
                              </p:par>
                            </p:childTnLst>
                          </p:cTn>
                        </p:par>
                        <p:par>
                          <p:cTn id="8" fill="hold">
                            <p:stCondLst>
                              <p:cond delay="25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66800"/>
            <a:ext cx="838200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71359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514" y="1143001"/>
            <a:ext cx="4648200" cy="2057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3429000"/>
            <a:ext cx="46482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143001"/>
            <a:ext cx="3733800" cy="5086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28402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hall\AppData\Local\Microsoft\Windows\Temporary Internet Files\Content.Outlook\FQG1BHH7\_N3V49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83820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8988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Vendor and suppliers</a:t>
            </a:r>
            <a:endParaRPr lang="en-US" dirty="0"/>
          </a:p>
        </p:txBody>
      </p:sp>
      <p:sp>
        <p:nvSpPr>
          <p:cNvPr id="3" name="Content Placeholder 2"/>
          <p:cNvSpPr>
            <a:spLocks noGrp="1"/>
          </p:cNvSpPr>
          <p:nvPr>
            <p:ph idx="1"/>
          </p:nvPr>
        </p:nvSpPr>
        <p:spPr/>
        <p:txBody>
          <a:bodyPr/>
          <a:lstStyle/>
          <a:p>
            <a:r>
              <a:rPr lang="en-US" dirty="0" smtClean="0"/>
              <a:t>A few things to consider when working projects in Alaska.</a:t>
            </a:r>
          </a:p>
          <a:p>
            <a:r>
              <a:rPr lang="en-US" dirty="0" smtClean="0"/>
              <a:t>Most shippers have no idea of how material delivers in Alaska.</a:t>
            </a:r>
          </a:p>
          <a:p>
            <a:r>
              <a:rPr lang="en-US" dirty="0" smtClean="0"/>
              <a:t>Many shippers consider shipping to Alaska an international shipment, you will assume transportation  cost.</a:t>
            </a:r>
          </a:p>
          <a:p>
            <a:r>
              <a:rPr lang="en-US" dirty="0" smtClean="0"/>
              <a:t>Often shippers will not consider transportation to Alaska when packaging, no one likes to deal with damage. </a:t>
            </a:r>
          </a:p>
          <a:p>
            <a:r>
              <a:rPr lang="en-US" dirty="0" smtClean="0"/>
              <a:t>Schedules will be challenged. </a:t>
            </a:r>
          </a:p>
          <a:p>
            <a:r>
              <a:rPr lang="en-US" dirty="0" smtClean="0"/>
              <a:t>Make sure vendors properly label your freight.</a:t>
            </a:r>
            <a:endParaRPr lang="en-US" dirty="0"/>
          </a:p>
        </p:txBody>
      </p:sp>
    </p:spTree>
    <p:extLst>
      <p:ext uri="{BB962C8B-B14F-4D97-AF65-F5344CB8AC3E}">
        <p14:creationId xmlns:p14="http://schemas.microsoft.com/office/powerpoint/2010/main" val="18632511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DSC00824"/>
          <p:cNvPicPr>
            <a:picLocks noChangeAspect="1" noChangeArrowheads="1"/>
          </p:cNvPicPr>
          <p:nvPr/>
        </p:nvPicPr>
        <p:blipFill>
          <a:blip r:embed="rId3" cstate="print"/>
          <a:srcRect/>
          <a:stretch>
            <a:fillRect/>
          </a:stretch>
        </p:blipFill>
        <p:spPr bwMode="auto">
          <a:xfrm>
            <a:off x="990600" y="952500"/>
            <a:ext cx="7086600" cy="5314950"/>
          </a:xfrm>
          <a:prstGeom prst="rect">
            <a:avLst/>
          </a:prstGeom>
          <a:noFill/>
          <a:ln w="9525">
            <a:noFill/>
            <a:miter lim="800000"/>
            <a:headEnd/>
            <a:tailEnd/>
          </a:ln>
        </p:spPr>
      </p:pic>
    </p:spTree>
    <p:extLst>
      <p:ext uri="{BB962C8B-B14F-4D97-AF65-F5344CB8AC3E}">
        <p14:creationId xmlns:p14="http://schemas.microsoft.com/office/powerpoint/2010/main" val="2991215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4" descr="S6300026"/>
          <p:cNvPicPr>
            <a:picLocks noChangeAspect="1" noChangeArrowheads="1"/>
          </p:cNvPicPr>
          <p:nvPr/>
        </p:nvPicPr>
        <p:blipFill>
          <a:blip r:embed="rId3" cstate="print"/>
          <a:srcRect/>
          <a:stretch>
            <a:fillRect/>
          </a:stretch>
        </p:blipFill>
        <p:spPr bwMode="auto">
          <a:xfrm>
            <a:off x="228600" y="1143000"/>
            <a:ext cx="8729663" cy="49101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K:\Jjohn\Pictures\LTIA\truck27_05.jpg"/>
          <p:cNvPicPr>
            <a:picLocks noChangeAspect="1" noChangeArrowheads="1"/>
          </p:cNvPicPr>
          <p:nvPr/>
        </p:nvPicPr>
        <p:blipFill>
          <a:blip r:embed="rId2" cstate="print"/>
          <a:srcRect/>
          <a:stretch>
            <a:fillRect/>
          </a:stretch>
        </p:blipFill>
        <p:spPr bwMode="auto">
          <a:xfrm>
            <a:off x="1066800" y="914400"/>
            <a:ext cx="7361238" cy="5257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90600"/>
            <a:ext cx="8763000" cy="5138711"/>
          </a:xfrm>
          <a:prstGeom prst="rect">
            <a:avLst/>
          </a:prstGeom>
        </p:spPr>
      </p:pic>
    </p:spTree>
    <p:extLst>
      <p:ext uri="{BB962C8B-B14F-4D97-AF65-F5344CB8AC3E}">
        <p14:creationId xmlns:p14="http://schemas.microsoft.com/office/powerpoint/2010/main" val="1116106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55600" y="919841"/>
            <a:ext cx="4038600" cy="4520521"/>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200">
                <a:solidFill>
                  <a:schemeClr val="tx1"/>
                </a:solidFill>
                <a:latin typeface="+mn-lt"/>
                <a:ea typeface="MS PGothic" pitchFamily="34" charset="-128"/>
                <a:cs typeface="ＭＳ Ｐゴシック"/>
              </a:defRPr>
            </a:lvl1pPr>
            <a:lvl2pPr marL="742950" indent="-285750" algn="l" defTabSz="457200" rtl="0" eaLnBrk="0" fontAlgn="base" hangingPunct="0">
              <a:spcBef>
                <a:spcPct val="20000"/>
              </a:spcBef>
              <a:spcAft>
                <a:spcPct val="0"/>
              </a:spcAft>
              <a:buFont typeface="Arial" pitchFamily="34" charset="0"/>
              <a:buChar char="–"/>
              <a:defRPr sz="2800">
                <a:solidFill>
                  <a:schemeClr val="tx1"/>
                </a:solidFill>
                <a:latin typeface="+mn-lt"/>
                <a:ea typeface="MS PGothic" pitchFamily="34" charset="-128"/>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a:solidFill>
                  <a:schemeClr val="tx1"/>
                </a:solidFill>
                <a:latin typeface="+mn-lt"/>
                <a:ea typeface="MS PGothic" pitchFamily="34" charset="-128"/>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S PGothic" pitchFamily="34" charset="-128"/>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S PGothic" pitchFamily="34" charset="-128"/>
                <a:cs typeface="ＭＳ Ｐゴシック"/>
              </a:defRPr>
            </a:lvl5pPr>
            <a:lvl6pPr marL="2514600" indent="-228600" algn="l" defTabSz="457200" rtl="0" eaLnBrk="1" fontAlgn="base" hangingPunct="1">
              <a:spcBef>
                <a:spcPct val="20000"/>
              </a:spcBef>
              <a:spcAft>
                <a:spcPct val="0"/>
              </a:spcAft>
              <a:buFont typeface="Arial" pitchFamily="34" charset="0"/>
              <a:buChar char="»"/>
              <a:defRPr sz="2000">
                <a:solidFill>
                  <a:schemeClr val="tx1"/>
                </a:solidFill>
                <a:latin typeface="+mn-lt"/>
                <a:ea typeface="+mn-ea"/>
              </a:defRPr>
            </a:lvl6pPr>
            <a:lvl7pPr marL="2971800" indent="-228600" algn="l" defTabSz="457200" rtl="0" eaLnBrk="1" fontAlgn="base" hangingPunct="1">
              <a:spcBef>
                <a:spcPct val="20000"/>
              </a:spcBef>
              <a:spcAft>
                <a:spcPct val="0"/>
              </a:spcAft>
              <a:buFont typeface="Arial" pitchFamily="34" charset="0"/>
              <a:buChar char="»"/>
              <a:defRPr sz="2000">
                <a:solidFill>
                  <a:schemeClr val="tx1"/>
                </a:solidFill>
                <a:latin typeface="+mn-lt"/>
                <a:ea typeface="+mn-ea"/>
              </a:defRPr>
            </a:lvl7pPr>
            <a:lvl8pPr marL="3429000" indent="-228600" algn="l" defTabSz="457200" rtl="0" eaLnBrk="1" fontAlgn="base" hangingPunct="1">
              <a:spcBef>
                <a:spcPct val="20000"/>
              </a:spcBef>
              <a:spcAft>
                <a:spcPct val="0"/>
              </a:spcAft>
              <a:buFont typeface="Arial" pitchFamily="34" charset="0"/>
              <a:buChar char="»"/>
              <a:defRPr sz="2000">
                <a:solidFill>
                  <a:schemeClr val="tx1"/>
                </a:solidFill>
                <a:latin typeface="+mn-lt"/>
                <a:ea typeface="+mn-ea"/>
              </a:defRPr>
            </a:lvl8pPr>
            <a:lvl9pPr marL="3886200" indent="-228600" algn="l" defTabSz="457200" rtl="0" eaLnBrk="1" fontAlgn="base" hangingPunct="1">
              <a:spcBef>
                <a:spcPct val="20000"/>
              </a:spcBef>
              <a:spcAft>
                <a:spcPct val="0"/>
              </a:spcAft>
              <a:buFont typeface="Arial" pitchFamily="34" charset="0"/>
              <a:buChar char="»"/>
              <a:defRPr sz="2000">
                <a:solidFill>
                  <a:schemeClr val="tx1"/>
                </a:solidFill>
                <a:latin typeface="+mn-lt"/>
                <a:ea typeface="+mn-ea"/>
              </a:defRPr>
            </a:lvl9pPr>
          </a:lstStyle>
          <a:p>
            <a:pPr marL="0" indent="0" algn="ctr">
              <a:buFont typeface="Arial" pitchFamily="34" charset="0"/>
              <a:buNone/>
            </a:pPr>
            <a:r>
              <a:rPr lang="en-US" sz="3600" b="1" kern="0" dirty="0" smtClean="0"/>
              <a:t>Southcentral</a:t>
            </a:r>
            <a:r>
              <a:rPr lang="en-US" kern="0" dirty="0" smtClean="0"/>
              <a:t>	</a:t>
            </a:r>
          </a:p>
          <a:p>
            <a:r>
              <a:rPr lang="en-US" kern="0" dirty="0" smtClean="0"/>
              <a:t>Barge / Rail </a:t>
            </a:r>
          </a:p>
          <a:p>
            <a:r>
              <a:rPr lang="en-US" kern="0" dirty="0" smtClean="0"/>
              <a:t>Steam Ship</a:t>
            </a:r>
          </a:p>
          <a:p>
            <a:r>
              <a:rPr lang="en-US" kern="0" dirty="0" smtClean="0"/>
              <a:t>Truck</a:t>
            </a:r>
          </a:p>
          <a:p>
            <a:pPr marL="0" indent="0">
              <a:buFont typeface="Arial" pitchFamily="34" charset="0"/>
              <a:buNone/>
            </a:pPr>
            <a:endParaRPr lang="en-US" kern="0" dirty="0" smtClean="0"/>
          </a:p>
          <a:p>
            <a:pPr marL="0" indent="0">
              <a:buFont typeface="Arial" pitchFamily="34" charset="0"/>
              <a:buNone/>
            </a:pPr>
            <a:endParaRPr lang="en-US" kern="0" dirty="0" smtClean="0"/>
          </a:p>
          <a:p>
            <a:pPr marL="0" indent="0">
              <a:buFont typeface="Arial" pitchFamily="34" charset="0"/>
              <a:buNone/>
            </a:pPr>
            <a:endParaRPr lang="en-US" kern="0" dirty="0" smtClean="0"/>
          </a:p>
          <a:p>
            <a:endParaRPr lang="en-US" kern="0" dirty="0"/>
          </a:p>
        </p:txBody>
      </p:sp>
      <p:sp>
        <p:nvSpPr>
          <p:cNvPr id="3" name="Rectangle 2"/>
          <p:cNvSpPr/>
          <p:nvPr/>
        </p:nvSpPr>
        <p:spPr>
          <a:xfrm>
            <a:off x="4427268" y="1143000"/>
            <a:ext cx="4191000" cy="3170099"/>
          </a:xfrm>
          <a:prstGeom prst="rect">
            <a:avLst/>
          </a:prstGeom>
        </p:spPr>
        <p:txBody>
          <a:bodyPr wrap="square">
            <a:spAutoFit/>
          </a:bodyPr>
          <a:lstStyle/>
          <a:p>
            <a:pPr marL="0" indent="0" algn="ctr">
              <a:buNone/>
            </a:pPr>
            <a:r>
              <a:rPr lang="en-US" sz="3200" b="1" dirty="0"/>
              <a:t>Southeast</a:t>
            </a:r>
          </a:p>
          <a:p>
            <a:r>
              <a:rPr lang="en-US" dirty="0"/>
              <a:t>Barge </a:t>
            </a:r>
          </a:p>
          <a:p>
            <a:r>
              <a:rPr lang="en-US" dirty="0"/>
              <a:t>Truck / </a:t>
            </a:r>
            <a:r>
              <a:rPr lang="en-US" dirty="0" smtClean="0"/>
              <a:t>Ferry</a:t>
            </a:r>
          </a:p>
          <a:p>
            <a:endParaRPr lang="en-US" dirty="0"/>
          </a:p>
          <a:p>
            <a:endParaRPr lang="en-US" dirty="0" smtClean="0"/>
          </a:p>
          <a:p>
            <a:r>
              <a:rPr lang="en-US" dirty="0"/>
              <a:t> </a:t>
            </a:r>
            <a:r>
              <a:rPr lang="en-US" dirty="0" smtClean="0"/>
              <a:t>              </a:t>
            </a:r>
            <a:r>
              <a:rPr lang="en-US" b="1" dirty="0" smtClean="0"/>
              <a:t>Western Alaska</a:t>
            </a:r>
          </a:p>
          <a:p>
            <a:endParaRPr lang="en-US" b="1" dirty="0"/>
          </a:p>
          <a:p>
            <a:r>
              <a:rPr lang="en-US" dirty="0" smtClean="0"/>
              <a:t>Barge</a:t>
            </a:r>
            <a:endParaRPr lang="en-US" dirty="0"/>
          </a:p>
        </p:txBody>
      </p:sp>
    </p:spTree>
    <p:extLst>
      <p:ext uri="{BB962C8B-B14F-4D97-AF65-F5344CB8AC3E}">
        <p14:creationId xmlns:p14="http://schemas.microsoft.com/office/powerpoint/2010/main" val="21549333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5" descr="AHV"/>
          <p:cNvPicPr>
            <a:picLocks noChangeAspect="1" noChangeArrowheads="1"/>
          </p:cNvPicPr>
          <p:nvPr/>
        </p:nvPicPr>
        <p:blipFill>
          <a:blip r:embed="rId3" cstate="print"/>
          <a:srcRect/>
          <a:stretch>
            <a:fillRect/>
          </a:stretch>
        </p:blipFill>
        <p:spPr bwMode="auto">
          <a:xfrm>
            <a:off x="838200" y="1295400"/>
            <a:ext cx="7391400" cy="4718050"/>
          </a:xfrm>
          <a:prstGeom prst="rect">
            <a:avLst/>
          </a:prstGeom>
          <a:noFill/>
          <a:ln w="9525">
            <a:noFill/>
            <a:miter lim="800000"/>
            <a:headEnd/>
            <a:tailEnd/>
          </a:ln>
        </p:spPr>
      </p:pic>
    </p:spTree>
    <p:extLst>
      <p:ext uri="{BB962C8B-B14F-4D97-AF65-F5344CB8AC3E}">
        <p14:creationId xmlns:p14="http://schemas.microsoft.com/office/powerpoint/2010/main" val="552607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60400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646" y="3378374"/>
            <a:ext cx="2648210" cy="1987900"/>
          </a:xfrm>
          <a:prstGeom prst="roundRect">
            <a:avLst>
              <a:gd name="adj" fmla="val 8594"/>
            </a:avLst>
          </a:prstGeom>
          <a:solidFill>
            <a:srgbClr val="FFFFFF">
              <a:shade val="85000"/>
            </a:srgbClr>
          </a:solidFill>
          <a:ln w="9525" cap="flat" cmpd="sng" algn="ctr">
            <a:solidFill>
              <a:srgbClr val="024E28"/>
            </a:solidFill>
            <a:prstDash val="solid"/>
            <a:round/>
            <a:headEnd type="none" w="med" len="med"/>
            <a:tailEnd type="none" w="med" len="med"/>
          </a:ln>
          <a:effectLst>
            <a:outerShdw blurRad="50800" dist="38100" dir="8100000" algn="tr" rotWithShape="0">
              <a:prstClr val="black">
                <a:alpha val="40000"/>
              </a:prstClr>
            </a:outerShdw>
          </a:effectLst>
          <a:extLst/>
        </p:spPr>
      </p:pic>
      <p:pic>
        <p:nvPicPr>
          <p:cNvPr id="3" name="Picture 1" descr="knik81_chopper.jpg"/>
          <p:cNvPicPr>
            <a:picLocks noChangeAspect="1"/>
          </p:cNvPicPr>
          <p:nvPr/>
        </p:nvPicPr>
        <p:blipFill rotWithShape="1">
          <a:blip r:embed="rId4" cstate="print">
            <a:extLst>
              <a:ext uri="{28A0092B-C50C-407E-A947-70E740481C1C}">
                <a14:useLocalDpi xmlns:a14="http://schemas.microsoft.com/office/drawing/2010/main" val="0"/>
              </a:ext>
            </a:extLst>
          </a:blip>
          <a:srcRect t="13829"/>
          <a:stretch/>
        </p:blipFill>
        <p:spPr bwMode="auto">
          <a:xfrm>
            <a:off x="3200400" y="3378374"/>
            <a:ext cx="1977254" cy="2114726"/>
          </a:xfrm>
          <a:prstGeom prst="roundRect">
            <a:avLst>
              <a:gd name="adj" fmla="val 8594"/>
            </a:avLst>
          </a:prstGeom>
          <a:solidFill>
            <a:srgbClr val="FFFFFF">
              <a:shade val="85000"/>
            </a:srgbClr>
          </a:solidFill>
          <a:ln w="9525" cap="flat" cmpd="sng" algn="ctr">
            <a:solidFill>
              <a:srgbClr val="024E28"/>
            </a:solidFill>
            <a:prstDash val="solid"/>
            <a:round/>
            <a:headEnd type="none" w="med" len="med"/>
            <a:tailEnd type="none" w="med" len="med"/>
          </a:ln>
          <a:effectLst>
            <a:outerShdw blurRad="50800" dist="38100" dir="8100000" algn="tr" rotWithShape="0">
              <a:prstClr val="black">
                <a:alpha val="40000"/>
              </a:prstClr>
            </a:outerShdw>
          </a:effectLst>
          <a:extLst/>
        </p:spPr>
      </p:pic>
      <p:pic>
        <p:nvPicPr>
          <p:cNvPr id="4" name="Picture 3" descr="Arctic Seal.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6652" y="3398374"/>
            <a:ext cx="2690929" cy="2018197"/>
          </a:xfrm>
          <a:prstGeom prst="roundRect">
            <a:avLst>
              <a:gd name="adj" fmla="val 8594"/>
            </a:avLst>
          </a:prstGeom>
          <a:solidFill>
            <a:srgbClr val="FFFFFF">
              <a:shade val="85000"/>
            </a:srgbClr>
          </a:solidFill>
          <a:ln w="9525" cap="flat" cmpd="sng" algn="ctr">
            <a:solidFill>
              <a:srgbClr val="024E28"/>
            </a:solidFill>
            <a:prstDash val="solid"/>
            <a:round/>
            <a:headEnd type="none" w="med" len="med"/>
            <a:tailEnd type="none" w="med" len="med"/>
          </a:ln>
          <a:effectLst>
            <a:outerShdw blurRad="50800" dist="38100" dir="8100000" algn="tr" rotWithShape="0">
              <a:prstClr val="black">
                <a:alpha val="40000"/>
              </a:prstClr>
            </a:outerShdw>
          </a:effectLst>
          <a:extLst/>
        </p:spPr>
      </p:pic>
    </p:spTree>
    <p:extLst>
      <p:ext uri="{BB962C8B-B14F-4D97-AF65-F5344CB8AC3E}">
        <p14:creationId xmlns:p14="http://schemas.microsoft.com/office/powerpoint/2010/main" val="7494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50"/>
                                        <p:tgtEl>
                                          <p:spTgt spid="2"/>
                                        </p:tgtEl>
                                      </p:cBhvr>
                                    </p:animEffect>
                                  </p:childTnLst>
                                </p:cTn>
                              </p:par>
                            </p:childTnLst>
                          </p:cTn>
                        </p:par>
                        <p:par>
                          <p:cTn id="8" fill="hold">
                            <p:stCondLst>
                              <p:cond delay="25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250"/>
                                        <p:tgtEl>
                                          <p:spTgt spid="3"/>
                                        </p:tgtEl>
                                      </p:cBhvr>
                                    </p:animEffect>
                                  </p:childTnLst>
                                </p:cTn>
                              </p:par>
                            </p:childTnLst>
                          </p:cTn>
                        </p:par>
                        <p:par>
                          <p:cTn id="12" fill="hold">
                            <p:stCondLst>
                              <p:cond delay="5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8160444"/>
          <p:cNvPicPr>
            <a:picLocks noChangeAspect="1" noChangeArrowheads="1"/>
          </p:cNvPicPr>
          <p:nvPr/>
        </p:nvPicPr>
        <p:blipFill>
          <a:blip r:embed="rId3" cstate="print"/>
          <a:srcRect/>
          <a:stretch>
            <a:fillRect/>
          </a:stretch>
        </p:blipFill>
        <p:spPr bwMode="auto">
          <a:xfrm>
            <a:off x="4572000" y="2362200"/>
            <a:ext cx="3982805" cy="3733799"/>
          </a:xfrm>
          <a:prstGeom prst="roundRect">
            <a:avLst>
              <a:gd name="adj" fmla="val 8594"/>
            </a:avLst>
          </a:prstGeom>
          <a:solidFill>
            <a:srgbClr val="FFFFFF">
              <a:shade val="85000"/>
            </a:srgbClr>
          </a:solidFill>
          <a:ln w="9525" cap="flat" cmpd="sng" algn="ctr">
            <a:solidFill>
              <a:srgbClr val="024E28"/>
            </a:solidFill>
            <a:prstDash val="solid"/>
            <a:round/>
            <a:headEnd type="none" w="med" len="med"/>
            <a:tailEnd type="none" w="med" len="med"/>
          </a:ln>
          <a:effectLst>
            <a:outerShdw blurRad="50800" dist="38100" dir="8100000" algn="tr" rotWithShape="0">
              <a:prstClr val="black">
                <a:alpha val="40000"/>
              </a:prstClr>
            </a:outerShdw>
          </a:effectLst>
        </p:spPr>
      </p:pic>
      <p:pic>
        <p:nvPicPr>
          <p:cNvPr id="4" name="Picture 10" descr="C:\Users\shicks\Desktop\Exxon presentation\olympic25 082.jpg"/>
          <p:cNvPicPr>
            <a:picLocks noChangeAspect="1" noChangeArrowheads="1"/>
          </p:cNvPicPr>
          <p:nvPr/>
        </p:nvPicPr>
        <p:blipFill>
          <a:blip r:embed="rId4" cstate="print"/>
          <a:srcRect/>
          <a:stretch>
            <a:fillRect/>
          </a:stretch>
        </p:blipFill>
        <p:spPr bwMode="auto">
          <a:xfrm>
            <a:off x="457200" y="2362199"/>
            <a:ext cx="3810000" cy="3733799"/>
          </a:xfrm>
          <a:prstGeom prst="roundRect">
            <a:avLst>
              <a:gd name="adj" fmla="val 8594"/>
            </a:avLst>
          </a:prstGeom>
          <a:solidFill>
            <a:srgbClr val="FFFFFF">
              <a:shade val="85000"/>
            </a:srgbClr>
          </a:solidFill>
          <a:ln w="9525" cap="flat" cmpd="sng" algn="ctr">
            <a:solidFill>
              <a:srgbClr val="024E28"/>
            </a:solidFill>
            <a:prstDash val="solid"/>
            <a:round/>
            <a:headEnd type="none" w="med" len="med"/>
            <a:tailEnd type="none" w="med" len="med"/>
          </a:ln>
          <a:effectLst>
            <a:outerShdw blurRad="50800" dist="38100" dir="8100000" algn="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50"/>
                                        <p:tgtEl>
                                          <p:spTgt spid="3"/>
                                        </p:tgtEl>
                                      </p:cBhvr>
                                    </p:animEffect>
                                  </p:childTnLst>
                                </p:cTn>
                              </p:par>
                            </p:childTnLst>
                          </p:cTn>
                        </p:par>
                        <p:par>
                          <p:cTn id="8" fill="hold">
                            <p:stCondLst>
                              <p:cond delay="25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738" y="1994792"/>
            <a:ext cx="7821612" cy="4399656"/>
          </a:xfrm>
          <a:prstGeom prst="rect">
            <a:avLst/>
          </a:prstGeom>
        </p:spPr>
      </p:pic>
      <p:sp>
        <p:nvSpPr>
          <p:cNvPr id="3" name="Title 2"/>
          <p:cNvSpPr>
            <a:spLocks noGrp="1"/>
          </p:cNvSpPr>
          <p:nvPr>
            <p:ph type="title"/>
          </p:nvPr>
        </p:nvSpPr>
        <p:spPr>
          <a:xfrm>
            <a:off x="457200" y="457200"/>
            <a:ext cx="8686800" cy="1219200"/>
          </a:xfrm>
        </p:spPr>
        <p:txBody>
          <a:bodyPr/>
          <a:lstStyle/>
          <a:p>
            <a:pPr algn="ctr"/>
            <a:r>
              <a:rPr lang="en-US" b="1" dirty="0" smtClean="0"/>
              <a:t/>
            </a:r>
            <a:br>
              <a:rPr lang="en-US" b="1" dirty="0" smtClean="0"/>
            </a:br>
            <a:r>
              <a:rPr lang="en-US" sz="4000" b="1" dirty="0" smtClean="0"/>
              <a:t>Barge Arriving in Nome</a:t>
            </a:r>
            <a:r>
              <a:rPr lang="en-US" sz="4000" dirty="0" smtClean="0"/>
              <a:t>	</a:t>
            </a:r>
            <a:endParaRPr lang="en-US" sz="4000" dirty="0"/>
          </a:p>
        </p:txBody>
      </p:sp>
      <p:sp>
        <p:nvSpPr>
          <p:cNvPr id="4" name="Content Placeholder 3"/>
          <p:cNvSpPr>
            <a:spLocks noGrp="1"/>
          </p:cNvSpPr>
          <p:nvPr>
            <p:ph idx="1"/>
          </p:nvPr>
        </p:nvSpPr>
        <p:spPr>
          <a:xfrm>
            <a:off x="628650" y="2043110"/>
            <a:ext cx="7886700" cy="4351338"/>
          </a:xfrm>
        </p:spPr>
        <p:txBody>
          <a:bodyPr/>
          <a:lstStyle/>
          <a:p>
            <a:endParaRPr lang="en-US" dirty="0"/>
          </a:p>
        </p:txBody>
      </p:sp>
    </p:spTree>
    <p:extLst>
      <p:ext uri="{BB962C8B-B14F-4D97-AF65-F5344CB8AC3E}">
        <p14:creationId xmlns:p14="http://schemas.microsoft.com/office/powerpoint/2010/main" val="792923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arm barge unload 022607-1-8"/>
          <p:cNvPicPr>
            <a:picLocks noChangeAspect="1" noChangeArrowheads="1"/>
          </p:cNvPicPr>
          <p:nvPr/>
        </p:nvPicPr>
        <p:blipFill>
          <a:blip r:embed="rId3" cstate="print"/>
          <a:srcRect t="12592"/>
          <a:stretch>
            <a:fillRect/>
          </a:stretch>
        </p:blipFill>
        <p:spPr bwMode="auto">
          <a:xfrm>
            <a:off x="304800" y="990600"/>
            <a:ext cx="8305800" cy="4948238"/>
          </a:xfrm>
          <a:prstGeom prst="rect">
            <a:avLst/>
          </a:prstGeom>
          <a:noFill/>
          <a:ln w="9525">
            <a:noFill/>
            <a:miter lim="800000"/>
            <a:headEnd/>
            <a:tailEnd/>
          </a:ln>
        </p:spPr>
      </p:pic>
    </p:spTree>
    <p:extLst>
      <p:ext uri="{BB962C8B-B14F-4D97-AF65-F5344CB8AC3E}">
        <p14:creationId xmlns:p14="http://schemas.microsoft.com/office/powerpoint/2010/main" val="2531301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Landing craft delivery in rural Alaska</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304925"/>
            <a:ext cx="8229600" cy="4629150"/>
          </a:xfrm>
        </p:spPr>
      </p:pic>
    </p:spTree>
    <p:extLst>
      <p:ext uri="{BB962C8B-B14F-4D97-AF65-F5344CB8AC3E}">
        <p14:creationId xmlns:p14="http://schemas.microsoft.com/office/powerpoint/2010/main" val="6951176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ne Lynden 2010">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11599</TotalTime>
  <Words>1314</Words>
  <Application>Microsoft Office PowerPoint</Application>
  <PresentationFormat>On-screen Show (4:3)</PresentationFormat>
  <Paragraphs>81</Paragraphs>
  <Slides>19</Slides>
  <Notes>18</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One Lynden 2010</vt:lpstr>
      <vt:lpstr>PowerPoint Presentation</vt:lpstr>
      <vt:lpstr>PowerPoint Presentation</vt:lpstr>
      <vt:lpstr>PowerPoint Presentation</vt:lpstr>
      <vt:lpstr>PowerPoint Presentation</vt:lpstr>
      <vt:lpstr>PowerPoint Presentation</vt:lpstr>
      <vt:lpstr>PowerPoint Presentation</vt:lpstr>
      <vt:lpstr> Barge Arriving in Nome </vt:lpstr>
      <vt:lpstr>PowerPoint Presentation</vt:lpstr>
      <vt:lpstr>Landing craft delivery in rural Alaska</vt:lpstr>
      <vt:lpstr>PowerPoint Presentation</vt:lpstr>
      <vt:lpstr>PowerPoint Presentation</vt:lpstr>
      <vt:lpstr>PowerPoint Presentation</vt:lpstr>
      <vt:lpstr>PowerPoint Presentation</vt:lpstr>
      <vt:lpstr>PowerPoint Presentation</vt:lpstr>
      <vt:lpstr>PowerPoint Presentation</vt:lpstr>
      <vt:lpstr>Vendor and suppliers</vt:lpstr>
      <vt:lpstr>PowerPoint Presentation</vt:lpstr>
      <vt:lpstr>PowerPoint Presentation</vt:lpstr>
      <vt:lpstr>PowerPoint Presentation</vt:lpstr>
    </vt:vector>
  </TitlesOfParts>
  <Company>Lynden Logistics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Jeanine St. John</dc:creator>
  <cp:lastModifiedBy>Ken Hall</cp:lastModifiedBy>
  <cp:revision>313</cp:revision>
  <cp:lastPrinted>2000-05-15T23:35:02Z</cp:lastPrinted>
  <dcterms:created xsi:type="dcterms:W3CDTF">2000-05-09T16:32:44Z</dcterms:created>
  <dcterms:modified xsi:type="dcterms:W3CDTF">2018-12-03T19:28:09Z</dcterms:modified>
</cp:coreProperties>
</file>